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Heebo Light" panose="020F0302020204030204" pitchFamily="34" charset="0"/>
      <p:regular r:id="rId11"/>
    </p:embeddedFont>
    <p:embeddedFont>
      <p:font typeface="Montserrat" pitchFamily="2" charset="77"/>
      <p:regular r:id="rId12"/>
      <p:bold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92C"/>
    <a:srgbClr val="1A0A38"/>
    <a:srgbClr val="140829"/>
    <a:srgbClr val="350B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6" d="100"/>
          <a:sy n="106" d="100"/>
        </p:scale>
        <p:origin x="5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695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6553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HR Analytics Dashboard Report</a:t>
            </a:r>
            <a:endParaRPr lang="en-US" sz="4450" dirty="0"/>
          </a:p>
        </p:txBody>
      </p:sp>
      <p:sp>
        <p:nvSpPr>
          <p:cNvPr id="4" name="Text 1"/>
          <p:cNvSpPr/>
          <p:nvPr/>
        </p:nvSpPr>
        <p:spPr>
          <a:xfrm>
            <a:off x="793790" y="412325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This presentation outlines the key findings and recommendations from an HR analytics dashboard project, designed to optimize workforce management using Power BI.</a:t>
            </a:r>
            <a:endParaRPr lang="en-US" sz="1750" dirty="0"/>
          </a:p>
        </p:txBody>
      </p:sp>
      <p:sp>
        <p:nvSpPr>
          <p:cNvPr id="5" name="Shape 2"/>
          <p:cNvSpPr/>
          <p:nvPr/>
        </p:nvSpPr>
        <p:spPr>
          <a:xfrm>
            <a:off x="793790" y="5484019"/>
            <a:ext cx="362903" cy="362903"/>
          </a:xfrm>
          <a:prstGeom prst="roundRect">
            <a:avLst>
              <a:gd name="adj" fmla="val 25194296"/>
            </a:avLst>
          </a:prstGeom>
          <a:noFill/>
          <a:ln w="7620">
            <a:solidFill>
              <a:srgbClr val="FFFFFF"/>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801410" y="5491639"/>
            <a:ext cx="347663" cy="347663"/>
          </a:xfrm>
          <a:prstGeom prst="rect">
            <a:avLst/>
          </a:prstGeom>
        </p:spPr>
      </p:pic>
      <p:sp>
        <p:nvSpPr>
          <p:cNvPr id="7" name="Text 3"/>
          <p:cNvSpPr/>
          <p:nvPr/>
        </p:nvSpPr>
        <p:spPr>
          <a:xfrm>
            <a:off x="1270040" y="5467112"/>
            <a:ext cx="2401610" cy="396835"/>
          </a:xfrm>
          <a:prstGeom prst="rect">
            <a:avLst/>
          </a:prstGeom>
          <a:noFill/>
          <a:ln/>
        </p:spPr>
        <p:txBody>
          <a:bodyPr wrap="none" lIns="0" tIns="0" rIns="0" bIns="0" rtlCol="0" anchor="t"/>
          <a:lstStyle/>
          <a:p>
            <a:pPr marL="0" indent="0" algn="l">
              <a:lnSpc>
                <a:spcPts val="3100"/>
              </a:lnSpc>
              <a:buNone/>
            </a:pPr>
            <a:r>
              <a:rPr lang="en-US" sz="2200" b="1" dirty="0">
                <a:solidFill>
                  <a:srgbClr val="DCD7E5"/>
                </a:solidFill>
                <a:latin typeface="Heebo Bold" pitchFamily="34" charset="0"/>
                <a:ea typeface="Heebo Bold" pitchFamily="34" charset="-122"/>
                <a:cs typeface="Heebo Bold" pitchFamily="34" charset="-120"/>
              </a:rPr>
              <a:t>by Swapnil Mondal</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0680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Project Objectives</a:t>
            </a:r>
            <a:endParaRPr lang="en-US" sz="4450" dirty="0"/>
          </a:p>
        </p:txBody>
      </p:sp>
      <p:sp>
        <p:nvSpPr>
          <p:cNvPr id="4" name="Shape 1"/>
          <p:cNvSpPr/>
          <p:nvPr/>
        </p:nvSpPr>
        <p:spPr>
          <a:xfrm>
            <a:off x="6280190" y="2410897"/>
            <a:ext cx="396835" cy="396835"/>
          </a:xfrm>
          <a:prstGeom prst="roundRect">
            <a:avLst>
              <a:gd name="adj" fmla="val 24007"/>
            </a:avLst>
          </a:prstGeom>
          <a:solidFill>
            <a:srgbClr val="31136C"/>
          </a:solidFill>
          <a:ln w="7620">
            <a:solidFill>
              <a:srgbClr val="4A2C85"/>
            </a:solidFill>
            <a:prstDash val="solid"/>
          </a:ln>
        </p:spPr>
        <p:txBody>
          <a:bodyPr/>
          <a:lstStyle/>
          <a:p>
            <a:endParaRPr lang="en-US"/>
          </a:p>
        </p:txBody>
      </p:sp>
      <p:sp>
        <p:nvSpPr>
          <p:cNvPr id="5" name="Text 2"/>
          <p:cNvSpPr/>
          <p:nvPr/>
        </p:nvSpPr>
        <p:spPr>
          <a:xfrm>
            <a:off x="6903839" y="241089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Attrition Analysis</a:t>
            </a:r>
            <a:endParaRPr lang="en-US" sz="2200" dirty="0"/>
          </a:p>
        </p:txBody>
      </p:sp>
      <p:sp>
        <p:nvSpPr>
          <p:cNvPr id="6" name="Text 3"/>
          <p:cNvSpPr/>
          <p:nvPr/>
        </p:nvSpPr>
        <p:spPr>
          <a:xfrm>
            <a:off x="6903839" y="2901315"/>
            <a:ext cx="3041213"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Identify trends and drivers behind employee turnover.</a:t>
            </a:r>
            <a:endParaRPr lang="en-US" sz="1750" dirty="0"/>
          </a:p>
        </p:txBody>
      </p:sp>
      <p:sp>
        <p:nvSpPr>
          <p:cNvPr id="7" name="Shape 4"/>
          <p:cNvSpPr/>
          <p:nvPr/>
        </p:nvSpPr>
        <p:spPr>
          <a:xfrm>
            <a:off x="10171867" y="2410897"/>
            <a:ext cx="396835" cy="396835"/>
          </a:xfrm>
          <a:prstGeom prst="roundRect">
            <a:avLst>
              <a:gd name="adj" fmla="val 24007"/>
            </a:avLst>
          </a:prstGeom>
          <a:solidFill>
            <a:srgbClr val="31136C"/>
          </a:solidFill>
          <a:ln w="7620">
            <a:solidFill>
              <a:srgbClr val="4A2C85"/>
            </a:solidFill>
            <a:prstDash val="solid"/>
          </a:ln>
        </p:spPr>
        <p:txBody>
          <a:bodyPr/>
          <a:lstStyle/>
          <a:p>
            <a:endParaRPr lang="en-US"/>
          </a:p>
        </p:txBody>
      </p:sp>
      <p:sp>
        <p:nvSpPr>
          <p:cNvPr id="8" name="Text 5"/>
          <p:cNvSpPr/>
          <p:nvPr/>
        </p:nvSpPr>
        <p:spPr>
          <a:xfrm>
            <a:off x="10795516" y="2410897"/>
            <a:ext cx="3041213" cy="708660"/>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Demographic Insights</a:t>
            </a:r>
            <a:endParaRPr lang="en-US" sz="2200" dirty="0"/>
          </a:p>
        </p:txBody>
      </p:sp>
      <p:sp>
        <p:nvSpPr>
          <p:cNvPr id="9" name="Text 6"/>
          <p:cNvSpPr/>
          <p:nvPr/>
        </p:nvSpPr>
        <p:spPr>
          <a:xfrm>
            <a:off x="10795516" y="3255645"/>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Analyze workforce composition by age, gender, and education.</a:t>
            </a:r>
            <a:endParaRPr lang="en-US" sz="1750" dirty="0"/>
          </a:p>
        </p:txBody>
      </p:sp>
      <p:sp>
        <p:nvSpPr>
          <p:cNvPr id="10" name="Shape 7"/>
          <p:cNvSpPr/>
          <p:nvPr/>
        </p:nvSpPr>
        <p:spPr>
          <a:xfrm>
            <a:off x="6280190" y="4826318"/>
            <a:ext cx="396835" cy="396835"/>
          </a:xfrm>
          <a:prstGeom prst="roundRect">
            <a:avLst>
              <a:gd name="adj" fmla="val 24007"/>
            </a:avLst>
          </a:prstGeom>
          <a:solidFill>
            <a:srgbClr val="31136C"/>
          </a:solidFill>
          <a:ln w="7620">
            <a:solidFill>
              <a:srgbClr val="4A2C85"/>
            </a:solidFill>
            <a:prstDash val="solid"/>
          </a:ln>
        </p:spPr>
        <p:txBody>
          <a:bodyPr/>
          <a:lstStyle/>
          <a:p>
            <a:endParaRPr lang="en-US"/>
          </a:p>
        </p:txBody>
      </p:sp>
      <p:sp>
        <p:nvSpPr>
          <p:cNvPr id="11" name="Text 8"/>
          <p:cNvSpPr/>
          <p:nvPr/>
        </p:nvSpPr>
        <p:spPr>
          <a:xfrm>
            <a:off x="6903839" y="482631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Satisfaction Metrics</a:t>
            </a:r>
            <a:endParaRPr lang="en-US" sz="2200" dirty="0"/>
          </a:p>
        </p:txBody>
      </p:sp>
      <p:sp>
        <p:nvSpPr>
          <p:cNvPr id="12" name="Text 9"/>
          <p:cNvSpPr/>
          <p:nvPr/>
        </p:nvSpPr>
        <p:spPr>
          <a:xfrm>
            <a:off x="6903839" y="5316736"/>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Quantify and visualize job satisfaction by role and department.</a:t>
            </a:r>
            <a:endParaRPr lang="en-US" sz="1750" dirty="0"/>
          </a:p>
        </p:txBody>
      </p:sp>
      <p:sp>
        <p:nvSpPr>
          <p:cNvPr id="13" name="Shape 10"/>
          <p:cNvSpPr/>
          <p:nvPr/>
        </p:nvSpPr>
        <p:spPr>
          <a:xfrm>
            <a:off x="10171867" y="4826318"/>
            <a:ext cx="396835" cy="396835"/>
          </a:xfrm>
          <a:prstGeom prst="roundRect">
            <a:avLst>
              <a:gd name="adj" fmla="val 24007"/>
            </a:avLst>
          </a:prstGeom>
          <a:solidFill>
            <a:srgbClr val="31136C"/>
          </a:solidFill>
          <a:ln w="7620">
            <a:solidFill>
              <a:srgbClr val="4A2C85"/>
            </a:solidFill>
            <a:prstDash val="solid"/>
          </a:ln>
        </p:spPr>
        <p:txBody>
          <a:bodyPr/>
          <a:lstStyle/>
          <a:p>
            <a:endParaRPr lang="en-US"/>
          </a:p>
        </p:txBody>
      </p:sp>
      <p:sp>
        <p:nvSpPr>
          <p:cNvPr id="14" name="Text 11"/>
          <p:cNvSpPr/>
          <p:nvPr/>
        </p:nvSpPr>
        <p:spPr>
          <a:xfrm>
            <a:off x="10795516" y="4826318"/>
            <a:ext cx="3041213" cy="708660"/>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Dashboard Development</a:t>
            </a:r>
            <a:endParaRPr lang="en-US" sz="2200" dirty="0"/>
          </a:p>
        </p:txBody>
      </p:sp>
      <p:sp>
        <p:nvSpPr>
          <p:cNvPr id="15" name="Text 12"/>
          <p:cNvSpPr/>
          <p:nvPr/>
        </p:nvSpPr>
        <p:spPr>
          <a:xfrm>
            <a:off x="10795516" y="5671066"/>
            <a:ext cx="3041213"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Build a dynamic Power BI dashboard for real-time data visualization and decision-making.</a:t>
            </a:r>
            <a:endParaRPr lang="en-US" sz="1750" dirty="0"/>
          </a:p>
        </p:txBody>
      </p:sp>
      <p:sp>
        <p:nvSpPr>
          <p:cNvPr id="17" name="Rectangle 16">
            <a:extLst>
              <a:ext uri="{FF2B5EF4-FFF2-40B4-BE49-F238E27FC236}">
                <a16:creationId xmlns:a16="http://schemas.microsoft.com/office/drawing/2014/main" id="{C0C7C1FE-D418-1A9F-C367-04B41843F675}"/>
              </a:ext>
            </a:extLst>
          </p:cNvPr>
          <p:cNvSpPr/>
          <p:nvPr/>
        </p:nvSpPr>
        <p:spPr>
          <a:xfrm>
            <a:off x="12500811" y="7363326"/>
            <a:ext cx="2129589" cy="866274"/>
          </a:xfrm>
          <a:prstGeom prst="rect">
            <a:avLst/>
          </a:prstGeom>
          <a:solidFill>
            <a:srgbClr val="0C09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01954"/>
            <a:ext cx="8176379"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Tools and Technologies Used</a:t>
            </a:r>
            <a:endParaRPr lang="en-US" sz="4450" dirty="0"/>
          </a:p>
        </p:txBody>
      </p:sp>
      <p:sp>
        <p:nvSpPr>
          <p:cNvPr id="3" name="Text 1"/>
          <p:cNvSpPr/>
          <p:nvPr/>
        </p:nvSpPr>
        <p:spPr>
          <a:xfrm>
            <a:off x="793790" y="357770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Power BI</a:t>
            </a:r>
            <a:endParaRPr lang="en-US" sz="2200" dirty="0"/>
          </a:p>
        </p:txBody>
      </p:sp>
      <p:sp>
        <p:nvSpPr>
          <p:cNvPr id="4" name="Text 2"/>
          <p:cNvSpPr/>
          <p:nvPr/>
        </p:nvSpPr>
        <p:spPr>
          <a:xfrm>
            <a:off x="793790" y="41588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Data Loading</a:t>
            </a:r>
            <a:endParaRPr lang="en-US" sz="1750" dirty="0"/>
          </a:p>
        </p:txBody>
      </p:sp>
      <p:sp>
        <p:nvSpPr>
          <p:cNvPr id="5" name="Text 3"/>
          <p:cNvSpPr/>
          <p:nvPr/>
        </p:nvSpPr>
        <p:spPr>
          <a:xfrm>
            <a:off x="793790" y="46010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Data Modeling</a:t>
            </a:r>
            <a:endParaRPr lang="en-US" sz="1750" dirty="0"/>
          </a:p>
        </p:txBody>
      </p:sp>
      <p:sp>
        <p:nvSpPr>
          <p:cNvPr id="6" name="Text 4"/>
          <p:cNvSpPr/>
          <p:nvPr/>
        </p:nvSpPr>
        <p:spPr>
          <a:xfrm>
            <a:off x="793790" y="50432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DAX Formulas</a:t>
            </a:r>
            <a:endParaRPr lang="en-US" sz="1750" dirty="0"/>
          </a:p>
        </p:txBody>
      </p:sp>
      <p:sp>
        <p:nvSpPr>
          <p:cNvPr id="7" name="Text 5"/>
          <p:cNvSpPr/>
          <p:nvPr/>
        </p:nvSpPr>
        <p:spPr>
          <a:xfrm>
            <a:off x="793790" y="54854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Visualizations</a:t>
            </a:r>
            <a:endParaRPr lang="en-US" sz="1750" dirty="0"/>
          </a:p>
        </p:txBody>
      </p:sp>
      <p:sp>
        <p:nvSpPr>
          <p:cNvPr id="8" name="Text 6"/>
          <p:cNvSpPr/>
          <p:nvPr/>
        </p:nvSpPr>
        <p:spPr>
          <a:xfrm>
            <a:off x="7599521" y="357770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Data Sources</a:t>
            </a:r>
            <a:endParaRPr lang="en-US" sz="2200" dirty="0"/>
          </a:p>
        </p:txBody>
      </p:sp>
      <p:sp>
        <p:nvSpPr>
          <p:cNvPr id="9" name="Text 7"/>
          <p:cNvSpPr/>
          <p:nvPr/>
        </p:nvSpPr>
        <p:spPr>
          <a:xfrm>
            <a:off x="7599521" y="41588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Employee demographic data</a:t>
            </a:r>
            <a:endParaRPr lang="en-US" sz="1750" dirty="0"/>
          </a:p>
        </p:txBody>
      </p:sp>
      <p:sp>
        <p:nvSpPr>
          <p:cNvPr id="10" name="Text 8"/>
          <p:cNvSpPr/>
          <p:nvPr/>
        </p:nvSpPr>
        <p:spPr>
          <a:xfrm>
            <a:off x="7599521" y="46010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Performance and job satisfaction data</a:t>
            </a:r>
            <a:endParaRPr lang="en-US" sz="1750" dirty="0"/>
          </a:p>
        </p:txBody>
      </p:sp>
      <p:sp>
        <p:nvSpPr>
          <p:cNvPr id="11" name="Text 9"/>
          <p:cNvSpPr/>
          <p:nvPr/>
        </p:nvSpPr>
        <p:spPr>
          <a:xfrm>
            <a:off x="7599521" y="50432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Attrition status and departmental information</a:t>
            </a:r>
            <a:endParaRPr lang="en-US" sz="1750" dirty="0"/>
          </a:p>
        </p:txBody>
      </p:sp>
      <p:sp>
        <p:nvSpPr>
          <p:cNvPr id="13" name="Rectangle 12">
            <a:extLst>
              <a:ext uri="{FF2B5EF4-FFF2-40B4-BE49-F238E27FC236}">
                <a16:creationId xmlns:a16="http://schemas.microsoft.com/office/drawing/2014/main" id="{F19B02BF-78C2-80B6-5FAE-90A6F78BE683}"/>
              </a:ext>
            </a:extLst>
          </p:cNvPr>
          <p:cNvSpPr/>
          <p:nvPr/>
        </p:nvSpPr>
        <p:spPr>
          <a:xfrm>
            <a:off x="12548937" y="7435516"/>
            <a:ext cx="2081463" cy="794084"/>
          </a:xfrm>
          <a:prstGeom prst="rect">
            <a:avLst/>
          </a:prstGeom>
          <a:solidFill>
            <a:srgbClr val="0C09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51247" y="354449"/>
            <a:ext cx="3223141" cy="402788"/>
          </a:xfrm>
          <a:prstGeom prst="rect">
            <a:avLst/>
          </a:prstGeom>
          <a:noFill/>
          <a:ln/>
        </p:spPr>
        <p:txBody>
          <a:bodyPr wrap="none" lIns="0" tIns="0" rIns="0" bIns="0" rtlCol="0" anchor="t"/>
          <a:lstStyle/>
          <a:p>
            <a:pPr marL="0" indent="0">
              <a:lnSpc>
                <a:spcPts val="3150"/>
              </a:lnSpc>
              <a:buNone/>
            </a:pPr>
            <a:r>
              <a:rPr lang="en-US" sz="2500" dirty="0">
                <a:solidFill>
                  <a:srgbClr val="F2F0F4"/>
                </a:solidFill>
                <a:latin typeface="Montserrat" pitchFamily="34" charset="0"/>
                <a:ea typeface="Montserrat" pitchFamily="34" charset="-122"/>
                <a:cs typeface="Montserrat" pitchFamily="34" charset="-120"/>
              </a:rPr>
              <a:t>Project Objectives</a:t>
            </a:r>
            <a:endParaRPr lang="en-US" sz="2500" dirty="0"/>
          </a:p>
        </p:txBody>
      </p:sp>
      <p:sp>
        <p:nvSpPr>
          <p:cNvPr id="3" name="Text 1"/>
          <p:cNvSpPr/>
          <p:nvPr/>
        </p:nvSpPr>
        <p:spPr>
          <a:xfrm>
            <a:off x="451247" y="1079421"/>
            <a:ext cx="1611511" cy="201454"/>
          </a:xfrm>
          <a:prstGeom prst="rect">
            <a:avLst/>
          </a:prstGeom>
          <a:noFill/>
          <a:ln/>
        </p:spPr>
        <p:txBody>
          <a:bodyPr wrap="none" lIns="0" tIns="0" rIns="0" bIns="0" rtlCol="0" anchor="t"/>
          <a:lstStyle/>
          <a:p>
            <a:pPr marL="0" indent="0">
              <a:lnSpc>
                <a:spcPts val="1550"/>
              </a:lnSpc>
              <a:buNone/>
            </a:pPr>
            <a:r>
              <a:rPr lang="en-US" sz="1250" dirty="0">
                <a:solidFill>
                  <a:srgbClr val="F2F0F4"/>
                </a:solidFill>
                <a:latin typeface="Montserrat" pitchFamily="34" charset="0"/>
                <a:ea typeface="Montserrat" pitchFamily="34" charset="-122"/>
                <a:cs typeface="Montserrat" pitchFamily="34" charset="-120"/>
              </a:rPr>
              <a:t>Attrition Analysis</a:t>
            </a:r>
            <a:endParaRPr lang="en-US" sz="1250" dirty="0"/>
          </a:p>
        </p:txBody>
      </p:sp>
      <p:sp>
        <p:nvSpPr>
          <p:cNvPr id="4" name="Text 2"/>
          <p:cNvSpPr/>
          <p:nvPr/>
        </p:nvSpPr>
        <p:spPr>
          <a:xfrm>
            <a:off x="451247" y="1409700"/>
            <a:ext cx="3195995" cy="206216"/>
          </a:xfrm>
          <a:prstGeom prst="rect">
            <a:avLst/>
          </a:prstGeom>
          <a:noFill/>
          <a:ln/>
        </p:spPr>
        <p:txBody>
          <a:bodyPr wrap="none" lIns="0" tIns="0" rIns="0" bIns="0" rtlCol="0" anchor="t"/>
          <a:lstStyle/>
          <a:p>
            <a:pPr marL="0" indent="0">
              <a:lnSpc>
                <a:spcPts val="1600"/>
              </a:lnSpc>
              <a:buNone/>
            </a:pPr>
            <a:r>
              <a:rPr lang="en-US" sz="1000" dirty="0">
                <a:solidFill>
                  <a:srgbClr val="DCD7E5"/>
                </a:solidFill>
                <a:latin typeface="Heebo Light" pitchFamily="34" charset="0"/>
                <a:ea typeface="Heebo Light" pitchFamily="34" charset="-122"/>
                <a:cs typeface="Heebo Light" pitchFamily="34" charset="-120"/>
              </a:rPr>
              <a:t>Identify trends and drivers behind employee turnover.</a:t>
            </a:r>
            <a:endParaRPr lang="en-US" sz="1000" dirty="0"/>
          </a:p>
        </p:txBody>
      </p:sp>
      <p:sp>
        <p:nvSpPr>
          <p:cNvPr id="5" name="Text 3"/>
          <p:cNvSpPr/>
          <p:nvPr/>
        </p:nvSpPr>
        <p:spPr>
          <a:xfrm>
            <a:off x="3969425" y="1079421"/>
            <a:ext cx="1801535" cy="201454"/>
          </a:xfrm>
          <a:prstGeom prst="rect">
            <a:avLst/>
          </a:prstGeom>
          <a:noFill/>
          <a:ln/>
        </p:spPr>
        <p:txBody>
          <a:bodyPr wrap="none" lIns="0" tIns="0" rIns="0" bIns="0" rtlCol="0" anchor="t"/>
          <a:lstStyle/>
          <a:p>
            <a:pPr marL="0" indent="0">
              <a:lnSpc>
                <a:spcPts val="1550"/>
              </a:lnSpc>
              <a:buNone/>
            </a:pPr>
            <a:r>
              <a:rPr lang="en-US" sz="1250" dirty="0">
                <a:solidFill>
                  <a:srgbClr val="F2F0F4"/>
                </a:solidFill>
                <a:latin typeface="Montserrat" pitchFamily="34" charset="0"/>
                <a:ea typeface="Montserrat" pitchFamily="34" charset="-122"/>
                <a:cs typeface="Montserrat" pitchFamily="34" charset="-120"/>
              </a:rPr>
              <a:t>Demographic Insights</a:t>
            </a:r>
            <a:endParaRPr lang="en-US" sz="1250" dirty="0"/>
          </a:p>
        </p:txBody>
      </p:sp>
      <p:sp>
        <p:nvSpPr>
          <p:cNvPr id="6" name="Text 4"/>
          <p:cNvSpPr/>
          <p:nvPr/>
        </p:nvSpPr>
        <p:spPr>
          <a:xfrm>
            <a:off x="3969425" y="1409700"/>
            <a:ext cx="3195995" cy="412433"/>
          </a:xfrm>
          <a:prstGeom prst="rect">
            <a:avLst/>
          </a:prstGeom>
          <a:noFill/>
          <a:ln/>
        </p:spPr>
        <p:txBody>
          <a:bodyPr wrap="square" lIns="0" tIns="0" rIns="0" bIns="0" rtlCol="0" anchor="t"/>
          <a:lstStyle/>
          <a:p>
            <a:pPr marL="0" indent="0">
              <a:lnSpc>
                <a:spcPts val="1600"/>
              </a:lnSpc>
              <a:buNone/>
            </a:pPr>
            <a:r>
              <a:rPr lang="en-US" sz="1000" dirty="0">
                <a:solidFill>
                  <a:srgbClr val="DCD7E5"/>
                </a:solidFill>
                <a:latin typeface="Heebo Light" pitchFamily="34" charset="0"/>
                <a:ea typeface="Heebo Light" pitchFamily="34" charset="-122"/>
                <a:cs typeface="Heebo Light" pitchFamily="34" charset="-120"/>
              </a:rPr>
              <a:t>Analyze workforce composition by age, gender, and education.</a:t>
            </a:r>
            <a:endParaRPr lang="en-US" sz="1000" dirty="0"/>
          </a:p>
        </p:txBody>
      </p:sp>
      <p:sp>
        <p:nvSpPr>
          <p:cNvPr id="7" name="Text 5"/>
          <p:cNvSpPr/>
          <p:nvPr/>
        </p:nvSpPr>
        <p:spPr>
          <a:xfrm>
            <a:off x="7487602" y="1079421"/>
            <a:ext cx="1611511" cy="201454"/>
          </a:xfrm>
          <a:prstGeom prst="rect">
            <a:avLst/>
          </a:prstGeom>
          <a:noFill/>
          <a:ln/>
        </p:spPr>
        <p:txBody>
          <a:bodyPr wrap="none" lIns="0" tIns="0" rIns="0" bIns="0" rtlCol="0" anchor="t"/>
          <a:lstStyle/>
          <a:p>
            <a:pPr marL="0" indent="0">
              <a:lnSpc>
                <a:spcPts val="1550"/>
              </a:lnSpc>
              <a:buNone/>
            </a:pPr>
            <a:r>
              <a:rPr lang="en-US" sz="1250" dirty="0">
                <a:solidFill>
                  <a:srgbClr val="F2F0F4"/>
                </a:solidFill>
                <a:latin typeface="Montserrat" pitchFamily="34" charset="0"/>
                <a:ea typeface="Montserrat" pitchFamily="34" charset="-122"/>
                <a:cs typeface="Montserrat" pitchFamily="34" charset="-120"/>
              </a:rPr>
              <a:t>Satisfaction Metrics</a:t>
            </a:r>
            <a:endParaRPr lang="en-US" sz="1250" dirty="0"/>
          </a:p>
        </p:txBody>
      </p:sp>
      <p:sp>
        <p:nvSpPr>
          <p:cNvPr id="8" name="Text 6"/>
          <p:cNvSpPr/>
          <p:nvPr/>
        </p:nvSpPr>
        <p:spPr>
          <a:xfrm>
            <a:off x="7487602" y="1409700"/>
            <a:ext cx="3195995" cy="412433"/>
          </a:xfrm>
          <a:prstGeom prst="rect">
            <a:avLst/>
          </a:prstGeom>
          <a:noFill/>
          <a:ln/>
        </p:spPr>
        <p:txBody>
          <a:bodyPr wrap="square" lIns="0" tIns="0" rIns="0" bIns="0" rtlCol="0" anchor="t"/>
          <a:lstStyle/>
          <a:p>
            <a:pPr marL="0" indent="0">
              <a:lnSpc>
                <a:spcPts val="1600"/>
              </a:lnSpc>
              <a:buNone/>
            </a:pPr>
            <a:r>
              <a:rPr lang="en-US" sz="1000" dirty="0">
                <a:solidFill>
                  <a:srgbClr val="DCD7E5"/>
                </a:solidFill>
                <a:latin typeface="Heebo Light" pitchFamily="34" charset="0"/>
                <a:ea typeface="Heebo Light" pitchFamily="34" charset="-122"/>
                <a:cs typeface="Heebo Light" pitchFamily="34" charset="-120"/>
              </a:rPr>
              <a:t>Quantify and visualize job satisfaction by role and department.</a:t>
            </a:r>
            <a:endParaRPr lang="en-US" sz="1000" dirty="0"/>
          </a:p>
        </p:txBody>
      </p:sp>
      <p:sp>
        <p:nvSpPr>
          <p:cNvPr id="9" name="Text 7"/>
          <p:cNvSpPr/>
          <p:nvPr/>
        </p:nvSpPr>
        <p:spPr>
          <a:xfrm>
            <a:off x="11005780" y="1079421"/>
            <a:ext cx="2039898" cy="201454"/>
          </a:xfrm>
          <a:prstGeom prst="rect">
            <a:avLst/>
          </a:prstGeom>
          <a:noFill/>
          <a:ln/>
        </p:spPr>
        <p:txBody>
          <a:bodyPr wrap="none" lIns="0" tIns="0" rIns="0" bIns="0" rtlCol="0" anchor="t"/>
          <a:lstStyle/>
          <a:p>
            <a:pPr marL="0" indent="0">
              <a:lnSpc>
                <a:spcPts val="1550"/>
              </a:lnSpc>
              <a:buNone/>
            </a:pPr>
            <a:r>
              <a:rPr lang="en-US" sz="1250" dirty="0">
                <a:solidFill>
                  <a:srgbClr val="F2F0F4"/>
                </a:solidFill>
                <a:latin typeface="Montserrat" pitchFamily="34" charset="0"/>
                <a:ea typeface="Montserrat" pitchFamily="34" charset="-122"/>
                <a:cs typeface="Montserrat" pitchFamily="34" charset="-120"/>
              </a:rPr>
              <a:t>Dashboard Development</a:t>
            </a:r>
            <a:endParaRPr lang="en-US" sz="1250" dirty="0"/>
          </a:p>
        </p:txBody>
      </p:sp>
      <p:sp>
        <p:nvSpPr>
          <p:cNvPr id="10" name="Text 8"/>
          <p:cNvSpPr/>
          <p:nvPr/>
        </p:nvSpPr>
        <p:spPr>
          <a:xfrm>
            <a:off x="11005780" y="1409700"/>
            <a:ext cx="3195995" cy="412433"/>
          </a:xfrm>
          <a:prstGeom prst="rect">
            <a:avLst/>
          </a:prstGeom>
          <a:noFill/>
          <a:ln/>
        </p:spPr>
        <p:txBody>
          <a:bodyPr wrap="square" lIns="0" tIns="0" rIns="0" bIns="0" rtlCol="0" anchor="t"/>
          <a:lstStyle/>
          <a:p>
            <a:pPr marL="0" indent="0">
              <a:lnSpc>
                <a:spcPts val="1600"/>
              </a:lnSpc>
              <a:buNone/>
            </a:pPr>
            <a:r>
              <a:rPr lang="en-US" sz="1000" dirty="0">
                <a:solidFill>
                  <a:srgbClr val="DCD7E5"/>
                </a:solidFill>
                <a:latin typeface="Heebo Light" pitchFamily="34" charset="0"/>
                <a:ea typeface="Heebo Light" pitchFamily="34" charset="-122"/>
                <a:cs typeface="Heebo Light" pitchFamily="34" charset="-120"/>
              </a:rPr>
              <a:t>Build a dynamic Power BI dashboard for real-time data visualization and decision-making.</a:t>
            </a:r>
            <a:endParaRPr lang="en-US" sz="1000" dirty="0"/>
          </a:p>
        </p:txBody>
      </p:sp>
      <p:pic>
        <p:nvPicPr>
          <p:cNvPr id="11" name="Image 0" descr="preencoded.png"/>
          <p:cNvPicPr>
            <a:picLocks noChangeAspect="1"/>
          </p:cNvPicPr>
          <p:nvPr/>
        </p:nvPicPr>
        <p:blipFill>
          <a:blip r:embed="rId3"/>
          <a:stretch>
            <a:fillRect/>
          </a:stretch>
        </p:blipFill>
        <p:spPr>
          <a:xfrm>
            <a:off x="216568" y="1950958"/>
            <a:ext cx="14311501" cy="77013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358509"/>
            <a:ext cx="7325916"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Key Findings and Insights</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Attrition Trends</a:t>
            </a:r>
            <a:endParaRPr lang="en-US" sz="2200" dirty="0"/>
          </a:p>
        </p:txBody>
      </p:sp>
      <p:sp>
        <p:nvSpPr>
          <p:cNvPr id="4" name="Text 2"/>
          <p:cNvSpPr/>
          <p:nvPr/>
        </p:nvSpPr>
        <p:spPr>
          <a:xfrm>
            <a:off x="793790" y="4215408"/>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The Sales department has the highest attrition rate (60%), followed by R&amp;D (36%) and HR (4%). Female employees have a higher attrition rate compared to males.</a:t>
            </a:r>
            <a:endParaRPr lang="en-US" sz="1750" dirty="0"/>
          </a:p>
        </p:txBody>
      </p:sp>
      <p:sp>
        <p:nvSpPr>
          <p:cNvPr id="5" name="Text 3"/>
          <p:cNvSpPr/>
          <p:nvPr/>
        </p:nvSpPr>
        <p:spPr>
          <a:xfrm>
            <a:off x="7599521" y="3634264"/>
            <a:ext cx="319980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Demographics Impact</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The majority of employees fall in the 25–34 age group. Employees with Life Sciences and Medical educational backgrounds report the highest attrition. The average age of employees is 37 years.</a:t>
            </a:r>
            <a:endParaRPr lang="en-US" sz="1750" dirty="0"/>
          </a:p>
        </p:txBody>
      </p:sp>
      <p:sp>
        <p:nvSpPr>
          <p:cNvPr id="8" name="Rectangle 7">
            <a:extLst>
              <a:ext uri="{FF2B5EF4-FFF2-40B4-BE49-F238E27FC236}">
                <a16:creationId xmlns:a16="http://schemas.microsoft.com/office/drawing/2014/main" id="{9B204FE9-DE8A-D683-C02D-41490F6FB338}"/>
              </a:ext>
            </a:extLst>
          </p:cNvPr>
          <p:cNvSpPr/>
          <p:nvPr/>
        </p:nvSpPr>
        <p:spPr>
          <a:xfrm>
            <a:off x="12777537" y="7712242"/>
            <a:ext cx="1852863" cy="517358"/>
          </a:xfrm>
          <a:prstGeom prst="rect">
            <a:avLst/>
          </a:prstGeom>
          <a:solidFill>
            <a:srgbClr val="0C09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4462" y="868330"/>
            <a:ext cx="7767876" cy="1228725"/>
          </a:xfrm>
          <a:prstGeom prst="rect">
            <a:avLst/>
          </a:prstGeom>
          <a:noFill/>
          <a:ln/>
        </p:spPr>
        <p:txBody>
          <a:bodyPr wrap="square" lIns="0" tIns="0" rIns="0" bIns="0" rtlCol="0" anchor="t"/>
          <a:lstStyle/>
          <a:p>
            <a:pPr marL="0" indent="0">
              <a:lnSpc>
                <a:spcPts val="4800"/>
              </a:lnSpc>
              <a:buNone/>
            </a:pPr>
            <a:r>
              <a:rPr lang="en-US" sz="3850" dirty="0">
                <a:solidFill>
                  <a:srgbClr val="F2F0F4"/>
                </a:solidFill>
                <a:latin typeface="Montserrat" pitchFamily="34" charset="0"/>
                <a:ea typeface="Montserrat" pitchFamily="34" charset="-122"/>
                <a:cs typeface="Montserrat" pitchFamily="34" charset="-120"/>
              </a:rPr>
              <a:t>Recommendations for Improvement</a:t>
            </a:r>
            <a:endParaRPr lang="en-US" sz="3850" dirty="0"/>
          </a:p>
        </p:txBody>
      </p:sp>
      <p:sp>
        <p:nvSpPr>
          <p:cNvPr id="4" name="Shape 1"/>
          <p:cNvSpPr/>
          <p:nvPr/>
        </p:nvSpPr>
        <p:spPr>
          <a:xfrm>
            <a:off x="6174462" y="2379821"/>
            <a:ext cx="3785711" cy="2712839"/>
          </a:xfrm>
          <a:prstGeom prst="roundRect">
            <a:avLst>
              <a:gd name="adj" fmla="val 3044"/>
            </a:avLst>
          </a:prstGeom>
          <a:solidFill>
            <a:srgbClr val="31136C"/>
          </a:solidFill>
          <a:ln w="7620">
            <a:solidFill>
              <a:srgbClr val="4A2C85"/>
            </a:solidFill>
            <a:prstDash val="solid"/>
          </a:ln>
        </p:spPr>
        <p:txBody>
          <a:bodyPr/>
          <a:lstStyle/>
          <a:p>
            <a:endParaRPr lang="en-US"/>
          </a:p>
        </p:txBody>
      </p:sp>
      <p:sp>
        <p:nvSpPr>
          <p:cNvPr id="5" name="Text 2"/>
          <p:cNvSpPr/>
          <p:nvPr/>
        </p:nvSpPr>
        <p:spPr>
          <a:xfrm>
            <a:off x="6378654" y="2584013"/>
            <a:ext cx="3377327" cy="614363"/>
          </a:xfrm>
          <a:prstGeom prst="rect">
            <a:avLst/>
          </a:prstGeom>
          <a:noFill/>
          <a:ln/>
        </p:spPr>
        <p:txBody>
          <a:bodyPr wrap="square" lIns="0" tIns="0" rIns="0" bIns="0" rtlCol="0" anchor="t"/>
          <a:lstStyle/>
          <a:p>
            <a:pPr marL="0" indent="0">
              <a:lnSpc>
                <a:spcPts val="2400"/>
              </a:lnSpc>
              <a:buNone/>
            </a:pPr>
            <a:r>
              <a:rPr lang="en-US" sz="1900" dirty="0">
                <a:solidFill>
                  <a:srgbClr val="DCD7E5"/>
                </a:solidFill>
                <a:latin typeface="Montserrat" pitchFamily="34" charset="0"/>
                <a:ea typeface="Montserrat" pitchFamily="34" charset="-122"/>
                <a:cs typeface="Montserrat" pitchFamily="34" charset="-120"/>
              </a:rPr>
              <a:t>Improve Retention Strategies</a:t>
            </a:r>
            <a:endParaRPr lang="en-US" sz="1900" dirty="0"/>
          </a:p>
        </p:txBody>
      </p:sp>
      <p:sp>
        <p:nvSpPr>
          <p:cNvPr id="6" name="Text 3"/>
          <p:cNvSpPr/>
          <p:nvPr/>
        </p:nvSpPr>
        <p:spPr>
          <a:xfrm>
            <a:off x="6378654" y="3316248"/>
            <a:ext cx="3377327" cy="1572220"/>
          </a:xfrm>
          <a:prstGeom prst="rect">
            <a:avLst/>
          </a:prstGeom>
          <a:noFill/>
          <a:ln/>
        </p:spPr>
        <p:txBody>
          <a:bodyPr wrap="square" lIns="0" tIns="0" rIns="0" bIns="0" rtlCol="0" anchor="t"/>
          <a:lstStyle/>
          <a:p>
            <a:pPr marL="0" indent="0">
              <a:lnSpc>
                <a:spcPts val="2450"/>
              </a:lnSpc>
              <a:buNone/>
            </a:pPr>
            <a:r>
              <a:rPr lang="en-US" sz="1500" dirty="0">
                <a:solidFill>
                  <a:srgbClr val="DCD7E5"/>
                </a:solidFill>
                <a:latin typeface="Heebo Light" pitchFamily="34" charset="0"/>
                <a:ea typeface="Heebo Light" pitchFamily="34" charset="-122"/>
                <a:cs typeface="Heebo Light" pitchFamily="34" charset="-120"/>
              </a:rPr>
              <a:t>Provide targeted incentives and career growth opportunities for employees in Sales and R&amp;D. Offer flexible work policies and mentorship programs for female employees.</a:t>
            </a:r>
            <a:endParaRPr lang="en-US" sz="1500" dirty="0"/>
          </a:p>
        </p:txBody>
      </p:sp>
      <p:sp>
        <p:nvSpPr>
          <p:cNvPr id="7" name="Shape 4"/>
          <p:cNvSpPr/>
          <p:nvPr/>
        </p:nvSpPr>
        <p:spPr>
          <a:xfrm>
            <a:off x="10156746" y="2379821"/>
            <a:ext cx="3785711" cy="2712839"/>
          </a:xfrm>
          <a:prstGeom prst="roundRect">
            <a:avLst>
              <a:gd name="adj" fmla="val 3044"/>
            </a:avLst>
          </a:prstGeom>
          <a:solidFill>
            <a:srgbClr val="31136C"/>
          </a:solidFill>
          <a:ln w="7620">
            <a:solidFill>
              <a:srgbClr val="4A2C85"/>
            </a:solidFill>
            <a:prstDash val="solid"/>
          </a:ln>
        </p:spPr>
        <p:txBody>
          <a:bodyPr/>
          <a:lstStyle/>
          <a:p>
            <a:endParaRPr lang="en-US"/>
          </a:p>
        </p:txBody>
      </p:sp>
      <p:sp>
        <p:nvSpPr>
          <p:cNvPr id="8" name="Text 5"/>
          <p:cNvSpPr/>
          <p:nvPr/>
        </p:nvSpPr>
        <p:spPr>
          <a:xfrm>
            <a:off x="10360938" y="2584013"/>
            <a:ext cx="3118009" cy="307181"/>
          </a:xfrm>
          <a:prstGeom prst="rect">
            <a:avLst/>
          </a:prstGeom>
          <a:noFill/>
          <a:ln/>
        </p:spPr>
        <p:txBody>
          <a:bodyPr wrap="none" lIns="0" tIns="0" rIns="0" bIns="0" rtlCol="0" anchor="t"/>
          <a:lstStyle/>
          <a:p>
            <a:pPr marL="0" indent="0">
              <a:lnSpc>
                <a:spcPts val="2400"/>
              </a:lnSpc>
              <a:buNone/>
            </a:pPr>
            <a:r>
              <a:rPr lang="en-US" sz="1900" dirty="0">
                <a:solidFill>
                  <a:srgbClr val="DCD7E5"/>
                </a:solidFill>
                <a:latin typeface="Montserrat" pitchFamily="34" charset="0"/>
                <a:ea typeface="Montserrat" pitchFamily="34" charset="-122"/>
                <a:cs typeface="Montserrat" pitchFamily="34" charset="-120"/>
              </a:rPr>
              <a:t>Focus on Job Satisfaction</a:t>
            </a:r>
            <a:endParaRPr lang="en-US" sz="1900" dirty="0"/>
          </a:p>
        </p:txBody>
      </p:sp>
      <p:sp>
        <p:nvSpPr>
          <p:cNvPr id="9" name="Text 6"/>
          <p:cNvSpPr/>
          <p:nvPr/>
        </p:nvSpPr>
        <p:spPr>
          <a:xfrm>
            <a:off x="10360938" y="3009067"/>
            <a:ext cx="3377327" cy="1572220"/>
          </a:xfrm>
          <a:prstGeom prst="rect">
            <a:avLst/>
          </a:prstGeom>
          <a:noFill/>
          <a:ln/>
        </p:spPr>
        <p:txBody>
          <a:bodyPr wrap="square" lIns="0" tIns="0" rIns="0" bIns="0" rtlCol="0" anchor="t"/>
          <a:lstStyle/>
          <a:p>
            <a:pPr marL="0" indent="0">
              <a:lnSpc>
                <a:spcPts val="2450"/>
              </a:lnSpc>
              <a:buNone/>
            </a:pPr>
            <a:r>
              <a:rPr lang="en-US" sz="1500" dirty="0">
                <a:solidFill>
                  <a:srgbClr val="DCD7E5"/>
                </a:solidFill>
                <a:latin typeface="Heebo Light" pitchFamily="34" charset="0"/>
                <a:ea typeface="Heebo Light" pitchFamily="34" charset="-122"/>
                <a:cs typeface="Heebo Light" pitchFamily="34" charset="-120"/>
              </a:rPr>
              <a:t>Conduct periodic surveys to understand dissatisfaction drivers in HR and Sales roles. Introduce employee recognition programs to improve morale.</a:t>
            </a:r>
            <a:endParaRPr lang="en-US" sz="1500" dirty="0"/>
          </a:p>
        </p:txBody>
      </p:sp>
      <p:sp>
        <p:nvSpPr>
          <p:cNvPr id="10" name="Shape 7"/>
          <p:cNvSpPr/>
          <p:nvPr/>
        </p:nvSpPr>
        <p:spPr>
          <a:xfrm>
            <a:off x="6174462" y="5289233"/>
            <a:ext cx="3785711" cy="2083951"/>
          </a:xfrm>
          <a:prstGeom prst="roundRect">
            <a:avLst>
              <a:gd name="adj" fmla="val 3962"/>
            </a:avLst>
          </a:prstGeom>
          <a:solidFill>
            <a:srgbClr val="31136C"/>
          </a:solidFill>
          <a:ln w="7620">
            <a:solidFill>
              <a:srgbClr val="4A2C85"/>
            </a:solidFill>
            <a:prstDash val="solid"/>
          </a:ln>
        </p:spPr>
        <p:txBody>
          <a:bodyPr/>
          <a:lstStyle/>
          <a:p>
            <a:endParaRPr lang="en-US"/>
          </a:p>
        </p:txBody>
      </p:sp>
      <p:sp>
        <p:nvSpPr>
          <p:cNvPr id="11" name="Text 8"/>
          <p:cNvSpPr/>
          <p:nvPr/>
        </p:nvSpPr>
        <p:spPr>
          <a:xfrm>
            <a:off x="6378654" y="5493425"/>
            <a:ext cx="3377327" cy="614363"/>
          </a:xfrm>
          <a:prstGeom prst="rect">
            <a:avLst/>
          </a:prstGeom>
          <a:noFill/>
          <a:ln/>
        </p:spPr>
        <p:txBody>
          <a:bodyPr wrap="square" lIns="0" tIns="0" rIns="0" bIns="0" rtlCol="0" anchor="t"/>
          <a:lstStyle/>
          <a:p>
            <a:pPr marL="0" indent="0">
              <a:lnSpc>
                <a:spcPts val="2400"/>
              </a:lnSpc>
              <a:buNone/>
            </a:pPr>
            <a:r>
              <a:rPr lang="en-US" sz="1900" dirty="0">
                <a:solidFill>
                  <a:srgbClr val="DCD7E5"/>
                </a:solidFill>
                <a:latin typeface="Montserrat" pitchFamily="34" charset="0"/>
                <a:ea typeface="Montserrat" pitchFamily="34" charset="-122"/>
                <a:cs typeface="Montserrat" pitchFamily="34" charset="-120"/>
              </a:rPr>
              <a:t>Address Education-Specific Attrition</a:t>
            </a:r>
            <a:endParaRPr lang="en-US" sz="1900" dirty="0"/>
          </a:p>
        </p:txBody>
      </p:sp>
      <p:sp>
        <p:nvSpPr>
          <p:cNvPr id="12" name="Text 9"/>
          <p:cNvSpPr/>
          <p:nvPr/>
        </p:nvSpPr>
        <p:spPr>
          <a:xfrm>
            <a:off x="6378654" y="6225659"/>
            <a:ext cx="3377327" cy="943332"/>
          </a:xfrm>
          <a:prstGeom prst="rect">
            <a:avLst/>
          </a:prstGeom>
          <a:noFill/>
          <a:ln/>
        </p:spPr>
        <p:txBody>
          <a:bodyPr wrap="square" lIns="0" tIns="0" rIns="0" bIns="0" rtlCol="0" anchor="t"/>
          <a:lstStyle/>
          <a:p>
            <a:pPr marL="0" indent="0">
              <a:lnSpc>
                <a:spcPts val="2450"/>
              </a:lnSpc>
              <a:buNone/>
            </a:pPr>
            <a:r>
              <a:rPr lang="en-US" sz="1500" dirty="0">
                <a:solidFill>
                  <a:srgbClr val="DCD7E5"/>
                </a:solidFill>
                <a:latin typeface="Heebo Light" pitchFamily="34" charset="0"/>
                <a:ea typeface="Heebo Light" pitchFamily="34" charset="-122"/>
                <a:cs typeface="Heebo Light" pitchFamily="34" charset="-120"/>
              </a:rPr>
              <a:t>Offer tailored training and development programs for employees from Life Sciences and Medical backgrounds.</a:t>
            </a:r>
            <a:endParaRPr lang="en-US" sz="1500" dirty="0"/>
          </a:p>
        </p:txBody>
      </p:sp>
      <p:sp>
        <p:nvSpPr>
          <p:cNvPr id="13" name="Shape 10"/>
          <p:cNvSpPr/>
          <p:nvPr/>
        </p:nvSpPr>
        <p:spPr>
          <a:xfrm>
            <a:off x="10156746" y="5289233"/>
            <a:ext cx="3785711" cy="2083951"/>
          </a:xfrm>
          <a:prstGeom prst="roundRect">
            <a:avLst>
              <a:gd name="adj" fmla="val 3962"/>
            </a:avLst>
          </a:prstGeom>
          <a:solidFill>
            <a:srgbClr val="31136C"/>
          </a:solidFill>
          <a:ln w="7620">
            <a:solidFill>
              <a:srgbClr val="4A2C85"/>
            </a:solidFill>
            <a:prstDash val="solid"/>
          </a:ln>
        </p:spPr>
        <p:txBody>
          <a:bodyPr/>
          <a:lstStyle/>
          <a:p>
            <a:endParaRPr lang="en-US"/>
          </a:p>
        </p:txBody>
      </p:sp>
      <p:sp>
        <p:nvSpPr>
          <p:cNvPr id="14" name="Text 11"/>
          <p:cNvSpPr/>
          <p:nvPr/>
        </p:nvSpPr>
        <p:spPr>
          <a:xfrm>
            <a:off x="10360938" y="5493425"/>
            <a:ext cx="3237190" cy="307181"/>
          </a:xfrm>
          <a:prstGeom prst="rect">
            <a:avLst/>
          </a:prstGeom>
          <a:noFill/>
          <a:ln/>
        </p:spPr>
        <p:txBody>
          <a:bodyPr wrap="none" lIns="0" tIns="0" rIns="0" bIns="0" rtlCol="0" anchor="t"/>
          <a:lstStyle/>
          <a:p>
            <a:pPr marL="0" indent="0">
              <a:lnSpc>
                <a:spcPts val="2400"/>
              </a:lnSpc>
              <a:buNone/>
            </a:pPr>
            <a:r>
              <a:rPr lang="en-US" sz="1900" dirty="0">
                <a:solidFill>
                  <a:srgbClr val="DCD7E5"/>
                </a:solidFill>
                <a:latin typeface="Montserrat" pitchFamily="34" charset="0"/>
                <a:ea typeface="Montserrat" pitchFamily="34" charset="-122"/>
                <a:cs typeface="Montserrat" pitchFamily="34" charset="-120"/>
              </a:rPr>
              <a:t>Strengthen Gender Equity</a:t>
            </a:r>
            <a:endParaRPr lang="en-US" sz="1900" dirty="0"/>
          </a:p>
        </p:txBody>
      </p:sp>
      <p:sp>
        <p:nvSpPr>
          <p:cNvPr id="15" name="Text 12"/>
          <p:cNvSpPr/>
          <p:nvPr/>
        </p:nvSpPr>
        <p:spPr>
          <a:xfrm>
            <a:off x="10360938" y="5918478"/>
            <a:ext cx="3377327" cy="628888"/>
          </a:xfrm>
          <a:prstGeom prst="rect">
            <a:avLst/>
          </a:prstGeom>
          <a:noFill/>
          <a:ln/>
        </p:spPr>
        <p:txBody>
          <a:bodyPr wrap="square" lIns="0" tIns="0" rIns="0" bIns="0" rtlCol="0" anchor="t"/>
          <a:lstStyle/>
          <a:p>
            <a:pPr marL="0" indent="0">
              <a:lnSpc>
                <a:spcPts val="2450"/>
              </a:lnSpc>
              <a:buNone/>
            </a:pPr>
            <a:r>
              <a:rPr lang="en-US" sz="1500" dirty="0">
                <a:solidFill>
                  <a:srgbClr val="DCD7E5"/>
                </a:solidFill>
                <a:latin typeface="Heebo Light" pitchFamily="34" charset="0"/>
                <a:ea typeface="Heebo Light" pitchFamily="34" charset="-122"/>
                <a:cs typeface="Heebo Light" pitchFamily="34" charset="-120"/>
              </a:rPr>
              <a:t>Implement policies to ensure gender equity in promotions and rewards.</a:t>
            </a:r>
            <a:endParaRPr lang="en-US" sz="1500" dirty="0"/>
          </a:p>
        </p:txBody>
      </p:sp>
      <p:sp>
        <p:nvSpPr>
          <p:cNvPr id="17" name="Rectangle 16">
            <a:extLst>
              <a:ext uri="{FF2B5EF4-FFF2-40B4-BE49-F238E27FC236}">
                <a16:creationId xmlns:a16="http://schemas.microsoft.com/office/drawing/2014/main" id="{8CE25CF7-C543-520C-07E3-6F91EC6ABB5C}"/>
              </a:ext>
            </a:extLst>
          </p:cNvPr>
          <p:cNvSpPr/>
          <p:nvPr/>
        </p:nvSpPr>
        <p:spPr>
          <a:xfrm>
            <a:off x="12801600" y="7724274"/>
            <a:ext cx="1828800" cy="505326"/>
          </a:xfrm>
          <a:prstGeom prst="rect">
            <a:avLst/>
          </a:prstGeom>
          <a:solidFill>
            <a:srgbClr val="0C09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34020"/>
            <a:ext cx="6619518"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Technical Methodology</a:t>
            </a:r>
            <a:endParaRPr lang="en-US" sz="4450" dirty="0"/>
          </a:p>
        </p:txBody>
      </p:sp>
      <p:sp>
        <p:nvSpPr>
          <p:cNvPr id="3" name="Shape 1"/>
          <p:cNvSpPr/>
          <p:nvPr/>
        </p:nvSpPr>
        <p:spPr>
          <a:xfrm>
            <a:off x="793790" y="1896428"/>
            <a:ext cx="2173724" cy="1669852"/>
          </a:xfrm>
          <a:prstGeom prst="roundRect">
            <a:avLst>
              <a:gd name="adj" fmla="val 5705"/>
            </a:avLst>
          </a:prstGeom>
          <a:solidFill>
            <a:srgbClr val="31136C"/>
          </a:solidFill>
          <a:ln w="7620">
            <a:solidFill>
              <a:srgbClr val="4A2C85"/>
            </a:solidFill>
            <a:prstDash val="solid"/>
          </a:ln>
        </p:spPr>
        <p:txBody>
          <a:bodyPr/>
          <a:lstStyle/>
          <a:p>
            <a:endParaRPr lang="en-US"/>
          </a:p>
        </p:txBody>
      </p:sp>
      <p:sp>
        <p:nvSpPr>
          <p:cNvPr id="4" name="Text 2"/>
          <p:cNvSpPr/>
          <p:nvPr/>
        </p:nvSpPr>
        <p:spPr>
          <a:xfrm>
            <a:off x="1028224" y="2504599"/>
            <a:ext cx="102394" cy="453509"/>
          </a:xfrm>
          <a:prstGeom prst="rect">
            <a:avLst/>
          </a:prstGeom>
          <a:noFill/>
          <a:ln/>
        </p:spPr>
        <p:txBody>
          <a:bodyPr wrap="none" lIns="0" tIns="0" rIns="0" bIns="0" rtlCol="0" anchor="t"/>
          <a:lstStyle/>
          <a:p>
            <a:pPr marL="0" indent="0" algn="ctr">
              <a:lnSpc>
                <a:spcPts val="3550"/>
              </a:lnSpc>
              <a:buNone/>
            </a:pPr>
            <a:r>
              <a:rPr lang="en-US" sz="2200" dirty="0">
                <a:solidFill>
                  <a:srgbClr val="DCD7E5"/>
                </a:solidFill>
                <a:latin typeface="Montserrat" pitchFamily="34" charset="0"/>
                <a:ea typeface="Montserrat" pitchFamily="34" charset="-122"/>
                <a:cs typeface="Montserrat" pitchFamily="34" charset="-120"/>
              </a:rPr>
              <a:t>1</a:t>
            </a:r>
            <a:endParaRPr lang="en-US" sz="2200" dirty="0"/>
          </a:p>
        </p:txBody>
      </p:sp>
      <p:sp>
        <p:nvSpPr>
          <p:cNvPr id="5" name="Text 3"/>
          <p:cNvSpPr/>
          <p:nvPr/>
        </p:nvSpPr>
        <p:spPr>
          <a:xfrm>
            <a:off x="3194328" y="212324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Data Cleaning</a:t>
            </a:r>
            <a:endParaRPr lang="en-US" sz="2200" dirty="0"/>
          </a:p>
        </p:txBody>
      </p:sp>
      <p:sp>
        <p:nvSpPr>
          <p:cNvPr id="6" name="Text 4"/>
          <p:cNvSpPr/>
          <p:nvPr/>
        </p:nvSpPr>
        <p:spPr>
          <a:xfrm>
            <a:off x="3194328" y="2613660"/>
            <a:ext cx="10415468"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Handled missing data using replacement strategies. Transformed textual data into categorical formats for easier aggregation. Standardized date and numeric fields for compatibility.</a:t>
            </a:r>
            <a:endParaRPr lang="en-US" sz="1750" dirty="0"/>
          </a:p>
        </p:txBody>
      </p:sp>
      <p:sp>
        <p:nvSpPr>
          <p:cNvPr id="7" name="Shape 5"/>
          <p:cNvSpPr/>
          <p:nvPr/>
        </p:nvSpPr>
        <p:spPr>
          <a:xfrm>
            <a:off x="3080861" y="3551039"/>
            <a:ext cx="10642402" cy="15240"/>
          </a:xfrm>
          <a:prstGeom prst="roundRect">
            <a:avLst>
              <a:gd name="adj" fmla="val 625116"/>
            </a:avLst>
          </a:prstGeom>
          <a:solidFill>
            <a:srgbClr val="4A2C85"/>
          </a:solidFill>
          <a:ln/>
        </p:spPr>
        <p:txBody>
          <a:bodyPr/>
          <a:lstStyle/>
          <a:p>
            <a:endParaRPr lang="en-US"/>
          </a:p>
        </p:txBody>
      </p:sp>
      <p:sp>
        <p:nvSpPr>
          <p:cNvPr id="8" name="Shape 6"/>
          <p:cNvSpPr/>
          <p:nvPr/>
        </p:nvSpPr>
        <p:spPr>
          <a:xfrm>
            <a:off x="793790" y="3679627"/>
            <a:ext cx="4347567" cy="1669852"/>
          </a:xfrm>
          <a:prstGeom prst="roundRect">
            <a:avLst>
              <a:gd name="adj" fmla="val 5705"/>
            </a:avLst>
          </a:prstGeom>
          <a:solidFill>
            <a:srgbClr val="31136C"/>
          </a:solidFill>
          <a:ln w="7620">
            <a:solidFill>
              <a:srgbClr val="4A2C85"/>
            </a:solidFill>
            <a:prstDash val="solid"/>
          </a:ln>
        </p:spPr>
        <p:txBody>
          <a:bodyPr/>
          <a:lstStyle/>
          <a:p>
            <a:endParaRPr lang="en-US"/>
          </a:p>
        </p:txBody>
      </p:sp>
      <p:sp>
        <p:nvSpPr>
          <p:cNvPr id="9" name="Text 7"/>
          <p:cNvSpPr/>
          <p:nvPr/>
        </p:nvSpPr>
        <p:spPr>
          <a:xfrm>
            <a:off x="1028224" y="4287798"/>
            <a:ext cx="160973" cy="453509"/>
          </a:xfrm>
          <a:prstGeom prst="rect">
            <a:avLst/>
          </a:prstGeom>
          <a:noFill/>
          <a:ln/>
        </p:spPr>
        <p:txBody>
          <a:bodyPr wrap="none" lIns="0" tIns="0" rIns="0" bIns="0" rtlCol="0" anchor="t"/>
          <a:lstStyle/>
          <a:p>
            <a:pPr marL="0" indent="0" algn="ctr">
              <a:lnSpc>
                <a:spcPts val="3550"/>
              </a:lnSpc>
              <a:buNone/>
            </a:pPr>
            <a:r>
              <a:rPr lang="en-US" sz="2200" dirty="0">
                <a:solidFill>
                  <a:srgbClr val="DCD7E5"/>
                </a:solidFill>
                <a:latin typeface="Montserrat" pitchFamily="34" charset="0"/>
                <a:ea typeface="Montserrat" pitchFamily="34" charset="-122"/>
                <a:cs typeface="Montserrat" pitchFamily="34" charset="-120"/>
              </a:rPr>
              <a:t>2</a:t>
            </a:r>
            <a:endParaRPr lang="en-US" sz="2200" dirty="0"/>
          </a:p>
        </p:txBody>
      </p:sp>
      <p:sp>
        <p:nvSpPr>
          <p:cNvPr id="10" name="Text 8"/>
          <p:cNvSpPr/>
          <p:nvPr/>
        </p:nvSpPr>
        <p:spPr>
          <a:xfrm>
            <a:off x="5368171" y="39064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Data Modeling</a:t>
            </a:r>
            <a:endParaRPr lang="en-US" sz="2200" dirty="0"/>
          </a:p>
        </p:txBody>
      </p:sp>
      <p:sp>
        <p:nvSpPr>
          <p:cNvPr id="11" name="Text 9"/>
          <p:cNvSpPr/>
          <p:nvPr/>
        </p:nvSpPr>
        <p:spPr>
          <a:xfrm>
            <a:off x="5368171" y="4396859"/>
            <a:ext cx="8241625"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Built relationships between datasets using common keys. Applied Star Schema methodology to optimize query performance.</a:t>
            </a:r>
            <a:endParaRPr lang="en-US" sz="1750" dirty="0"/>
          </a:p>
        </p:txBody>
      </p:sp>
      <p:sp>
        <p:nvSpPr>
          <p:cNvPr id="12" name="Shape 10"/>
          <p:cNvSpPr/>
          <p:nvPr/>
        </p:nvSpPr>
        <p:spPr>
          <a:xfrm>
            <a:off x="5254704" y="5334238"/>
            <a:ext cx="8468558" cy="15240"/>
          </a:xfrm>
          <a:prstGeom prst="roundRect">
            <a:avLst>
              <a:gd name="adj" fmla="val 625116"/>
            </a:avLst>
          </a:prstGeom>
          <a:solidFill>
            <a:srgbClr val="4A2C85"/>
          </a:solidFill>
          <a:ln/>
        </p:spPr>
        <p:txBody>
          <a:bodyPr/>
          <a:lstStyle/>
          <a:p>
            <a:endParaRPr lang="en-US"/>
          </a:p>
        </p:txBody>
      </p:sp>
      <p:sp>
        <p:nvSpPr>
          <p:cNvPr id="13" name="Shape 11"/>
          <p:cNvSpPr/>
          <p:nvPr/>
        </p:nvSpPr>
        <p:spPr>
          <a:xfrm>
            <a:off x="793790" y="5462826"/>
            <a:ext cx="6521410" cy="2032754"/>
          </a:xfrm>
          <a:prstGeom prst="roundRect">
            <a:avLst>
              <a:gd name="adj" fmla="val 4687"/>
            </a:avLst>
          </a:prstGeom>
          <a:solidFill>
            <a:srgbClr val="31136C"/>
          </a:solidFill>
          <a:ln w="7620">
            <a:solidFill>
              <a:srgbClr val="4A2C85"/>
            </a:solidFill>
            <a:prstDash val="solid"/>
          </a:ln>
        </p:spPr>
        <p:txBody>
          <a:bodyPr/>
          <a:lstStyle/>
          <a:p>
            <a:endParaRPr lang="en-US"/>
          </a:p>
        </p:txBody>
      </p:sp>
      <p:sp>
        <p:nvSpPr>
          <p:cNvPr id="14" name="Text 12"/>
          <p:cNvSpPr/>
          <p:nvPr/>
        </p:nvSpPr>
        <p:spPr>
          <a:xfrm>
            <a:off x="1028224" y="6252448"/>
            <a:ext cx="159901" cy="453509"/>
          </a:xfrm>
          <a:prstGeom prst="rect">
            <a:avLst/>
          </a:prstGeom>
          <a:noFill/>
          <a:ln/>
        </p:spPr>
        <p:txBody>
          <a:bodyPr wrap="none" lIns="0" tIns="0" rIns="0" bIns="0" rtlCol="0" anchor="t"/>
          <a:lstStyle/>
          <a:p>
            <a:pPr marL="0" indent="0" algn="ctr">
              <a:lnSpc>
                <a:spcPts val="3550"/>
              </a:lnSpc>
              <a:buNone/>
            </a:pPr>
            <a:r>
              <a:rPr lang="en-US" sz="2200" dirty="0">
                <a:solidFill>
                  <a:srgbClr val="DCD7E5"/>
                </a:solidFill>
                <a:latin typeface="Montserrat" pitchFamily="34" charset="0"/>
                <a:ea typeface="Montserrat" pitchFamily="34" charset="-122"/>
                <a:cs typeface="Montserrat" pitchFamily="34" charset="-120"/>
              </a:rPr>
              <a:t>3</a:t>
            </a:r>
            <a:endParaRPr lang="en-US" sz="2200" dirty="0"/>
          </a:p>
        </p:txBody>
      </p:sp>
      <p:sp>
        <p:nvSpPr>
          <p:cNvPr id="15" name="Text 13"/>
          <p:cNvSpPr/>
          <p:nvPr/>
        </p:nvSpPr>
        <p:spPr>
          <a:xfrm>
            <a:off x="7542014" y="568964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Dashboard Design</a:t>
            </a:r>
            <a:endParaRPr lang="en-US" sz="2200" dirty="0"/>
          </a:p>
        </p:txBody>
      </p:sp>
      <p:sp>
        <p:nvSpPr>
          <p:cNvPr id="16" name="Text 14"/>
          <p:cNvSpPr/>
          <p:nvPr/>
        </p:nvSpPr>
        <p:spPr>
          <a:xfrm>
            <a:off x="7542014" y="6180058"/>
            <a:ext cx="6067782"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Implemented slicers for filtering data. Created custom calculated fields for attrition rate and satisfaction index. Used various visualizations for intuitive data representation.</a:t>
            </a:r>
            <a:endParaRPr lang="en-US" sz="1750" dirty="0"/>
          </a:p>
        </p:txBody>
      </p:sp>
      <p:sp>
        <p:nvSpPr>
          <p:cNvPr id="17" name="Rectangle 16">
            <a:extLst>
              <a:ext uri="{FF2B5EF4-FFF2-40B4-BE49-F238E27FC236}">
                <a16:creationId xmlns:a16="http://schemas.microsoft.com/office/drawing/2014/main" id="{1AB6085E-CF91-4F45-BF80-002226AF8CBD}"/>
              </a:ext>
            </a:extLst>
          </p:cNvPr>
          <p:cNvSpPr/>
          <p:nvPr/>
        </p:nvSpPr>
        <p:spPr>
          <a:xfrm>
            <a:off x="12621127" y="7495580"/>
            <a:ext cx="2009274" cy="718780"/>
          </a:xfrm>
          <a:prstGeom prst="rect">
            <a:avLst/>
          </a:prstGeom>
          <a:solidFill>
            <a:srgbClr val="0C09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3820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Conclusion and Next Steps</a:t>
            </a:r>
            <a:endParaRPr lang="en-US" sz="4450" dirty="0"/>
          </a:p>
        </p:txBody>
      </p:sp>
      <p:sp>
        <p:nvSpPr>
          <p:cNvPr id="4" name="Text 1"/>
          <p:cNvSpPr/>
          <p:nvPr/>
        </p:nvSpPr>
        <p:spPr>
          <a:xfrm>
            <a:off x="6280190" y="3595926"/>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The HR Analytics Dashboard effectively visualizes crucial employee metrics, offering valuable insights into workforce demographics, attrition patterns, and job satisfaction. This project demonstrates the potential of data analytics in guiding HR policies and improving organizational efficiency.</a:t>
            </a:r>
            <a:endParaRPr lang="en-US" sz="1750" dirty="0"/>
          </a:p>
        </p:txBody>
      </p:sp>
      <p:sp>
        <p:nvSpPr>
          <p:cNvPr id="5" name="Text 2"/>
          <p:cNvSpPr/>
          <p:nvPr/>
        </p:nvSpPr>
        <p:spPr>
          <a:xfrm>
            <a:off x="6280190" y="530268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The deliverables include an interactive dashboard and a GitHub repository documenting the workflows, ensuring scalability and reproducibility for future analysis.</a:t>
            </a:r>
            <a:endParaRPr lang="en-US" sz="1750" dirty="0"/>
          </a:p>
        </p:txBody>
      </p:sp>
      <p:sp>
        <p:nvSpPr>
          <p:cNvPr id="6" name="Rectangle 5">
            <a:extLst>
              <a:ext uri="{FF2B5EF4-FFF2-40B4-BE49-F238E27FC236}">
                <a16:creationId xmlns:a16="http://schemas.microsoft.com/office/drawing/2014/main" id="{16EC29E9-F000-F38E-A3F6-90EFAE2F89B9}"/>
              </a:ext>
            </a:extLst>
          </p:cNvPr>
          <p:cNvSpPr/>
          <p:nvPr/>
        </p:nvSpPr>
        <p:spPr>
          <a:xfrm>
            <a:off x="12861758" y="7603958"/>
            <a:ext cx="1768642" cy="625642"/>
          </a:xfrm>
          <a:prstGeom prst="rect">
            <a:avLst/>
          </a:prstGeom>
          <a:solidFill>
            <a:srgbClr val="0C09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TotalTime>
  <Words>482</Words>
  <Application>Microsoft Macintosh PowerPoint</Application>
  <PresentationFormat>Custom</PresentationFormat>
  <Paragraphs>66</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Montserrat</vt:lpstr>
      <vt:lpstr>Heebo Bold</vt:lpstr>
      <vt:lpstr>Heebo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Swapnil Mondal</cp:lastModifiedBy>
  <cp:revision>2</cp:revision>
  <dcterms:created xsi:type="dcterms:W3CDTF">2024-12-09T12:14:20Z</dcterms:created>
  <dcterms:modified xsi:type="dcterms:W3CDTF">2024-12-09T12:22:27Z</dcterms:modified>
</cp:coreProperties>
</file>